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61"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947"/>
    <a:srgbClr val="E5E7EA"/>
    <a:srgbClr val="081E24"/>
    <a:srgbClr val="14637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8885"/>
    <p:restoredTop sz="86408"/>
  </p:normalViewPr>
  <p:slideViewPr>
    <p:cSldViewPr snapToGrid="0" snapToObjects="1">
      <p:cViewPr varScale="1">
        <p:scale>
          <a:sx n="106" d="100"/>
          <a:sy n="106" d="100"/>
        </p:scale>
        <p:origin x="1176" y="1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00DC4-0031-2C4B-B753-82DA7B0DB3DC}" type="datetimeFigureOut">
              <a:rPr kumimoji="1" lang="ja-JP" altLang="en-US" smtClean="0"/>
              <a:t>2025/6/20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8F942E-38C5-D744-9636-27772AAF657F}" type="slidenum">
              <a:rPr kumimoji="1" lang="ja-JP" altLang="en-US" smtClean="0"/>
              <a:t>‹#›</a:t>
            </a:fld>
            <a:endParaRPr kumimoji="1" lang="ja-JP" altLang="en-US"/>
          </a:p>
        </p:txBody>
      </p:sp>
    </p:spTree>
    <p:extLst>
      <p:ext uri="{BB962C8B-B14F-4D97-AF65-F5344CB8AC3E}">
        <p14:creationId xmlns:p14="http://schemas.microsoft.com/office/powerpoint/2010/main" val="499772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B8F942E-38C5-D744-9636-27772AAF657F}" type="slidenum">
              <a:rPr kumimoji="1" lang="ja-JP" altLang="en-US" smtClean="0"/>
              <a:t>1</a:t>
            </a:fld>
            <a:endParaRPr kumimoji="1" lang="ja-JP" altLang="en-US"/>
          </a:p>
        </p:txBody>
      </p:sp>
    </p:spTree>
    <p:extLst>
      <p:ext uri="{BB962C8B-B14F-4D97-AF65-F5344CB8AC3E}">
        <p14:creationId xmlns:p14="http://schemas.microsoft.com/office/powerpoint/2010/main" val="314335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7B8F942E-38C5-D744-9636-27772AAF657F}" type="slidenum">
              <a:rPr kumimoji="1" lang="ja-JP" altLang="en-US" smtClean="0"/>
              <a:t>2</a:t>
            </a:fld>
            <a:endParaRPr kumimoji="1" lang="ja-JP" altLang="en-US"/>
          </a:p>
        </p:txBody>
      </p:sp>
    </p:spTree>
    <p:extLst>
      <p:ext uri="{BB962C8B-B14F-4D97-AF65-F5344CB8AC3E}">
        <p14:creationId xmlns:p14="http://schemas.microsoft.com/office/powerpoint/2010/main" val="877557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fld id="{5BCAD085-E8A6-8845-BD4E-CB4CCA059FC4}" type="datetimeFigureOut">
              <a:rPr lang="en-US" smtClean="0"/>
              <a:t>6/20/25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947"/>
        </a:solidFill>
        <a:effectLst/>
      </p:bgPr>
    </p:bg>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8D006F96-2738-6A24-642F-D8C1C29D9B9C}"/>
              </a:ext>
            </a:extLst>
          </p:cNvPr>
          <p:cNvGraphicFramePr>
            <a:graphicFrameLocks noGrp="1"/>
          </p:cNvGraphicFramePr>
          <p:nvPr>
            <p:extLst>
              <p:ext uri="{D42A27DB-BD31-4B8C-83A1-F6EECF244321}">
                <p14:modId xmlns:p14="http://schemas.microsoft.com/office/powerpoint/2010/main" val="3691604174"/>
              </p:ext>
            </p:extLst>
          </p:nvPr>
        </p:nvGraphicFramePr>
        <p:xfrm>
          <a:off x="226967" y="746302"/>
          <a:ext cx="11714662" cy="5873977"/>
        </p:xfrm>
        <a:graphic>
          <a:graphicData uri="http://schemas.openxmlformats.org/drawingml/2006/table">
            <a:tbl>
              <a:tblPr firstRow="1" bandRow="1">
                <a:tableStyleId>{7E9639D4-E3E2-4D34-9284-5A2195B3D0D7}</a:tableStyleId>
              </a:tblPr>
              <a:tblGrid>
                <a:gridCol w="879965">
                  <a:extLst>
                    <a:ext uri="{9D8B030D-6E8A-4147-A177-3AD203B41FA5}">
                      <a16:colId xmlns:a16="http://schemas.microsoft.com/office/drawing/2014/main" val="1907875448"/>
                    </a:ext>
                  </a:extLst>
                </a:gridCol>
                <a:gridCol w="879965">
                  <a:extLst>
                    <a:ext uri="{9D8B030D-6E8A-4147-A177-3AD203B41FA5}">
                      <a16:colId xmlns:a16="http://schemas.microsoft.com/office/drawing/2014/main" val="1124658384"/>
                    </a:ext>
                  </a:extLst>
                </a:gridCol>
                <a:gridCol w="9954732">
                  <a:extLst>
                    <a:ext uri="{9D8B030D-6E8A-4147-A177-3AD203B41FA5}">
                      <a16:colId xmlns:a16="http://schemas.microsoft.com/office/drawing/2014/main" val="1578651561"/>
                    </a:ext>
                  </a:extLst>
                </a:gridCol>
              </a:tblGrid>
              <a:tr h="243299">
                <a:tc gridSpan="2">
                  <a:txBody>
                    <a:bodyPr/>
                    <a:lstStyle/>
                    <a:p>
                      <a:pPr>
                        <a:spcBef>
                          <a:spcPts val="300"/>
                        </a:spcBef>
                      </a:pPr>
                      <a:r>
                        <a:rPr kumimoji="1" lang="ja-JP" altLang="en-US" sz="900">
                          <a:solidFill>
                            <a:srgbClr val="E5E7EA"/>
                          </a:solidFill>
                          <a:latin typeface="Yu Gothic" panose="020B0400000000000000" pitchFamily="34" charset="-128"/>
                          <a:ea typeface="Yu Gothic" panose="020B0400000000000000" pitchFamily="34" charset="-128"/>
                        </a:rPr>
                        <a:t>項目</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081E24"/>
                    </a:solidFill>
                  </a:tcPr>
                </a:tc>
                <a:tc hMerge="1">
                  <a:txBody>
                    <a:bodyPr/>
                    <a:lstStyle/>
                    <a:p>
                      <a:endParaRPr kumimoji="1" lang="ja-JP" altLang="en-US"/>
                    </a:p>
                  </a:txBody>
                  <a:tcPr/>
                </a:tc>
                <a:tc>
                  <a:txBody>
                    <a:bodyPr/>
                    <a:lstStyle/>
                    <a:p>
                      <a:pPr>
                        <a:spcBef>
                          <a:spcPts val="300"/>
                        </a:spcBef>
                      </a:pPr>
                      <a:r>
                        <a:rPr kumimoji="1" lang="ja-JP" altLang="en-US" sz="900">
                          <a:solidFill>
                            <a:srgbClr val="E5E7EA"/>
                          </a:solidFill>
                          <a:latin typeface="Yu Gothic" panose="020B0400000000000000" pitchFamily="34" charset="-128"/>
                          <a:ea typeface="Yu Gothic" panose="020B0400000000000000" pitchFamily="34" charset="-128"/>
                        </a:rPr>
                        <a:t>記入欄</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081E24"/>
                    </a:solidFill>
                  </a:tcPr>
                </a:tc>
                <a:extLst>
                  <a:ext uri="{0D108BD9-81ED-4DB2-BD59-A6C34878D82A}">
                    <a16:rowId xmlns:a16="http://schemas.microsoft.com/office/drawing/2014/main" val="1537638113"/>
                  </a:ext>
                </a:extLst>
              </a:tr>
              <a:tr h="243299">
                <a:tc gridSpan="2">
                  <a:txBody>
                    <a:bodyPr/>
                    <a:lstStyle/>
                    <a:p>
                      <a:pPr>
                        <a:spcBef>
                          <a:spcPts val="300"/>
                        </a:spcBef>
                      </a:pPr>
                      <a:r>
                        <a:rPr lang="ja-JP" altLang="en-US" sz="900" b="1">
                          <a:solidFill>
                            <a:srgbClr val="081E24"/>
                          </a:solidFill>
                          <a:latin typeface="Yu Gothic" panose="020B0400000000000000" pitchFamily="34" charset="-128"/>
                          <a:ea typeface="Yu Gothic" panose="020B0400000000000000" pitchFamily="34" charset="-128"/>
                        </a:rPr>
                        <a:t>企業・団体名</a:t>
                      </a: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a:spcBef>
                          <a:spcPts val="300"/>
                        </a:spcBef>
                      </a:pPr>
                      <a:r>
                        <a:rPr kumimoji="1" lang="ja-JP" altLang="en-US" sz="900">
                          <a:solidFill>
                            <a:srgbClr val="081E24"/>
                          </a:solidFill>
                          <a:latin typeface="Yu Gothic" panose="020B0400000000000000" pitchFamily="34" charset="-128"/>
                          <a:ea typeface="Yu Gothic" panose="020B0400000000000000" pitchFamily="34" charset="-128"/>
                        </a:rPr>
                        <a:t>略称ではなく、株式会社、一般社団法人、などの表記を含む正式名称を記入してください。（本テキストは削除）</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3037773822"/>
                  </a:ext>
                </a:extLst>
              </a:tr>
              <a:tr h="243299">
                <a:tc gridSpan="2">
                  <a:txBody>
                    <a:bodyPr/>
                    <a:lstStyle/>
                    <a:p>
                      <a:pPr>
                        <a:spcBef>
                          <a:spcPts val="300"/>
                        </a:spcBef>
                      </a:pPr>
                      <a:r>
                        <a:rPr lang="en-US" altLang="ja-JP" sz="900" b="1" dirty="0">
                          <a:solidFill>
                            <a:srgbClr val="081E24"/>
                          </a:solidFill>
                          <a:latin typeface="Yu Gothic" panose="020B0400000000000000" pitchFamily="34" charset="-128"/>
                          <a:ea typeface="Yu Gothic" panose="020B0400000000000000" pitchFamily="34" charset="-128"/>
                        </a:rPr>
                        <a:t>Web</a:t>
                      </a:r>
                      <a:r>
                        <a:rPr lang="ja-JP" altLang="en-US" sz="900" b="1">
                          <a:solidFill>
                            <a:srgbClr val="081E24"/>
                          </a:solidFill>
                          <a:latin typeface="Yu Gothic" panose="020B0400000000000000" pitchFamily="34" charset="-128"/>
                          <a:ea typeface="Yu Gothic" panose="020B0400000000000000" pitchFamily="34" charset="-128"/>
                        </a:rPr>
                        <a:t>サイト</a:t>
                      </a:r>
                      <a:r>
                        <a:rPr lang="en-US" altLang="ja-JP" sz="900" b="1" dirty="0">
                          <a:solidFill>
                            <a:srgbClr val="081E24"/>
                          </a:solidFill>
                          <a:latin typeface="Yu Gothic" panose="020B0400000000000000" pitchFamily="34" charset="-128"/>
                          <a:ea typeface="Yu Gothic" panose="020B0400000000000000" pitchFamily="34" charset="-128"/>
                        </a:rPr>
                        <a:t>URL</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a:spcBef>
                          <a:spcPts val="300"/>
                        </a:spcBef>
                      </a:pPr>
                      <a:r>
                        <a:rPr kumimoji="1" lang="ja-JP" altLang="en-US" sz="900">
                          <a:solidFill>
                            <a:srgbClr val="081E24"/>
                          </a:solidFill>
                          <a:latin typeface="Yu Gothic" panose="020B0400000000000000" pitchFamily="34" charset="-128"/>
                          <a:ea typeface="Yu Gothic" panose="020B0400000000000000" pitchFamily="34" charset="-128"/>
                        </a:rPr>
                        <a:t>サービスサイトではなく、コーポレートサイトの</a:t>
                      </a:r>
                      <a:r>
                        <a:rPr kumimoji="1" lang="en-US" altLang="ja-JP" sz="900" dirty="0">
                          <a:solidFill>
                            <a:srgbClr val="081E24"/>
                          </a:solidFill>
                          <a:latin typeface="Yu Gothic" panose="020B0400000000000000" pitchFamily="34" charset="-128"/>
                          <a:ea typeface="Yu Gothic" panose="020B0400000000000000" pitchFamily="34" charset="-128"/>
                        </a:rPr>
                        <a:t>URL</a:t>
                      </a:r>
                      <a:r>
                        <a:rPr kumimoji="1" lang="ja-JP" altLang="en-US" sz="900">
                          <a:solidFill>
                            <a:srgbClr val="081E24"/>
                          </a:solidFill>
                          <a:latin typeface="Yu Gothic" panose="020B0400000000000000" pitchFamily="34" charset="-128"/>
                          <a:ea typeface="Yu Gothic" panose="020B0400000000000000" pitchFamily="34" charset="-128"/>
                        </a:rPr>
                        <a:t>を記入してください。（本テキストは削除）</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3869525940"/>
                  </a:ext>
                </a:extLst>
              </a:tr>
              <a:tr h="243299">
                <a:tc gridSpan="2">
                  <a:txBody>
                    <a:bodyPr/>
                    <a:lstStyle/>
                    <a:p>
                      <a:pPr>
                        <a:spcBef>
                          <a:spcPts val="300"/>
                        </a:spcBef>
                      </a:pPr>
                      <a:r>
                        <a:rPr lang="ja-JP" altLang="en-US" sz="900" b="1">
                          <a:solidFill>
                            <a:srgbClr val="081E24"/>
                          </a:solidFill>
                          <a:latin typeface="Yu Gothic" panose="020B0400000000000000" pitchFamily="34" charset="-128"/>
                          <a:ea typeface="Yu Gothic" panose="020B0400000000000000" pitchFamily="34" charset="-128"/>
                        </a:rPr>
                        <a:t>従業員数</a:t>
                      </a: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marL="0" marR="0" indent="0" algn="l" defTabSz="457200" rtl="0" eaLnBrk="1" fontAlgn="auto" latinLnBrk="0" hangingPunct="1">
                        <a:lnSpc>
                          <a:spcPct val="100000"/>
                        </a:lnSpc>
                        <a:spcBef>
                          <a:spcPts val="300"/>
                        </a:spcBef>
                        <a:spcAft>
                          <a:spcPts val="0"/>
                        </a:spcAft>
                        <a:buClrTx/>
                        <a:buSzTx/>
                        <a:buFontTx/>
                        <a:buNone/>
                        <a:tabLst/>
                        <a:defRPr/>
                      </a:pPr>
                      <a:r>
                        <a:rPr kumimoji="1" lang="ja-JP" altLang="en-US" sz="900">
                          <a:solidFill>
                            <a:srgbClr val="081E24"/>
                          </a:solidFill>
                          <a:latin typeface="Yu Gothic" panose="020B0400000000000000" pitchFamily="34" charset="-128"/>
                          <a:ea typeface="Yu Gothic" panose="020B0400000000000000" pitchFamily="34" charset="-128"/>
                        </a:rPr>
                        <a:t>雇用契約を結んでいる全ての労働者（雇用形態を問わない）をカウントし、「●名」と記入してください。（本テキストは削除）</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2357498014"/>
                  </a:ext>
                </a:extLst>
              </a:tr>
              <a:tr h="243299">
                <a:tc gridSpan="2">
                  <a:txBody>
                    <a:bodyPr/>
                    <a:lstStyle/>
                    <a:p>
                      <a:pPr>
                        <a:spcBef>
                          <a:spcPts val="300"/>
                        </a:spcBef>
                      </a:pPr>
                      <a:r>
                        <a:rPr lang="ja-JP" altLang="en-US" sz="900" b="1">
                          <a:solidFill>
                            <a:srgbClr val="081E24"/>
                          </a:solidFill>
                          <a:latin typeface="Yu Gothic" panose="020B0400000000000000" pitchFamily="34" charset="-128"/>
                          <a:ea typeface="Yu Gothic" panose="020B0400000000000000" pitchFamily="34" charset="-128"/>
                        </a:rPr>
                        <a:t>エントリー部門</a:t>
                      </a:r>
                      <a:endParaRPr lang="en" altLang="ja-JP" sz="900" b="1" dirty="0">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a:spcBef>
                          <a:spcPts val="300"/>
                        </a:spcBef>
                      </a:pPr>
                      <a:r>
                        <a:rPr kumimoji="1" lang="ja-JP" altLang="en-US" sz="900">
                          <a:solidFill>
                            <a:srgbClr val="081E24"/>
                          </a:solidFill>
                          <a:latin typeface="Yu Gothic" panose="020B0400000000000000" pitchFamily="34" charset="-128"/>
                          <a:ea typeface="Yu Gothic" panose="020B0400000000000000" pitchFamily="34" charset="-128"/>
                        </a:rPr>
                        <a:t>「企業セクター（大手企業）／企業セクター（中小企業）／教育セクター／公共セクター」のうち、該当する部門を選んで記入してください。（本テキストは削除）</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1671312117"/>
                  </a:ext>
                </a:extLst>
              </a:tr>
              <a:tr h="243299">
                <a:tc gridSpan="2">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b="1">
                          <a:solidFill>
                            <a:srgbClr val="081E24"/>
                          </a:solidFill>
                          <a:latin typeface="Yu Gothic" panose="020B0400000000000000" pitchFamily="34" charset="-128"/>
                          <a:ea typeface="Yu Gothic" panose="020B0400000000000000" pitchFamily="34" charset="-128"/>
                        </a:rPr>
                        <a:t>取り組みテーマ</a:t>
                      </a: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a:spcBef>
                          <a:spcPts val="300"/>
                        </a:spcBef>
                      </a:pPr>
                      <a:r>
                        <a:rPr kumimoji="1" lang="ja-JP" altLang="en-US" sz="900">
                          <a:solidFill>
                            <a:srgbClr val="081E24"/>
                          </a:solidFill>
                          <a:latin typeface="Yu Gothic" panose="020B0400000000000000" pitchFamily="34" charset="-128"/>
                          <a:ea typeface="Yu Gothic" panose="020B0400000000000000" pitchFamily="34" charset="-128"/>
                        </a:rPr>
                        <a:t>ファイナリストとして紹介されることを想定し、取り組みを端的に表すタイトルを記入してください。</a:t>
                      </a:r>
                      <a:r>
                        <a:rPr lang="ja-JP" altLang="en-US" sz="900">
                          <a:solidFill>
                            <a:srgbClr val="081E24"/>
                          </a:solidFill>
                          <a:effectLst/>
                          <a:latin typeface="Yu Gothic" panose="020B0400000000000000" pitchFamily="34" charset="-128"/>
                          <a:ea typeface="Yu Gothic" panose="020B0400000000000000" pitchFamily="34" charset="-128"/>
                        </a:rPr>
                        <a:t>（本テキストを削除の上、全角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50</a:t>
                      </a:r>
                      <a:r>
                        <a:rPr lang="ja-JP" altLang="en-US" sz="900">
                          <a:solidFill>
                            <a:srgbClr val="081E24"/>
                          </a:solidFill>
                          <a:effectLst/>
                          <a:latin typeface="Yu Gothic" panose="020B0400000000000000" pitchFamily="34" charset="-128"/>
                          <a:ea typeface="Yu Gothic" panose="020B0400000000000000" pitchFamily="34" charset="-128"/>
                        </a:rPr>
                        <a:t>文字以内）</a:t>
                      </a:r>
                      <a:endParaRPr kumimoji="1" lang="ja-JP" altLang="en-US" sz="900">
                        <a:solidFill>
                          <a:srgbClr val="081E24"/>
                        </a:solidFill>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117310569"/>
                  </a:ext>
                </a:extLst>
              </a:tr>
              <a:tr h="1114048">
                <a:tc gridSpan="2">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b="1">
                          <a:solidFill>
                            <a:srgbClr val="081E24"/>
                          </a:solidFill>
                          <a:latin typeface="Yu Gothic" panose="020B0400000000000000" pitchFamily="34" charset="-128"/>
                          <a:ea typeface="Yu Gothic" panose="020B0400000000000000" pitchFamily="34" charset="-128"/>
                        </a:rPr>
                        <a:t>取り組み概要</a:t>
                      </a:r>
                      <a:endParaRPr lang="en-US" altLang="ja-JP" sz="900" b="1" dirty="0">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hMerge="1">
                  <a:txBody>
                    <a:bodyPr/>
                    <a:lstStyle/>
                    <a:p>
                      <a:endParaRPr kumimoji="1" lang="ja-JP" altLang="en-US"/>
                    </a:p>
                  </a:txBody>
                  <a:tcPr/>
                </a:tc>
                <a:tc>
                  <a:txBody>
                    <a:bodyPr/>
                    <a:lstStyle/>
                    <a:p>
                      <a:pPr marL="0" indent="0">
                        <a:spcBef>
                          <a:spcPts val="300"/>
                        </a:spcBef>
                        <a:buNone/>
                      </a:pPr>
                      <a:r>
                        <a:rPr lang="ja-JP" altLang="en-US" sz="900">
                          <a:solidFill>
                            <a:srgbClr val="081E24"/>
                          </a:solidFill>
                          <a:effectLst/>
                          <a:latin typeface="Yu Gothic" panose="020B0400000000000000" pitchFamily="34" charset="-128"/>
                          <a:ea typeface="Yu Gothic" panose="020B0400000000000000" pitchFamily="34" charset="-128"/>
                        </a:rPr>
                        <a:t>取り組みの全体像がイメージできるように記入してください。（本テキストを削除の上、全角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500</a:t>
                      </a:r>
                      <a:r>
                        <a:rPr lang="ja-JP" altLang="en-US" sz="900">
                          <a:solidFill>
                            <a:srgbClr val="081E24"/>
                          </a:solidFill>
                          <a:effectLst/>
                          <a:latin typeface="Yu Gothic" panose="020B0400000000000000" pitchFamily="34" charset="-128"/>
                          <a:ea typeface="Yu Gothic" panose="020B0400000000000000" pitchFamily="34" charset="-128"/>
                        </a:rPr>
                        <a:t>文字以内）</a:t>
                      </a:r>
                      <a:endParaRPr lang="en-US" altLang="ja-JP" sz="900" dirty="0">
                        <a:solidFill>
                          <a:srgbClr val="081E24"/>
                        </a:solidFill>
                        <a:effectLst/>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3547658197"/>
                  </a:ext>
                </a:extLst>
              </a:tr>
              <a:tr h="660027">
                <a:tc rowSpan="5">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b="1">
                          <a:solidFill>
                            <a:srgbClr val="081E24"/>
                          </a:solidFill>
                          <a:latin typeface="Yu Gothic" panose="020B0400000000000000" pitchFamily="34" charset="-128"/>
                          <a:ea typeface="Yu Gothic" panose="020B0400000000000000" pitchFamily="34" charset="-128"/>
                        </a:rPr>
                        <a:t>審査基準別</a:t>
                      </a:r>
                      <a:endParaRPr lang="en-US" altLang="ja-JP" sz="900" b="1" dirty="0">
                        <a:solidFill>
                          <a:srgbClr val="081E24"/>
                        </a:solidFill>
                        <a:latin typeface="Yu Gothic" panose="020B0400000000000000" pitchFamily="34" charset="-128"/>
                        <a:ea typeface="Yu Gothic" panose="020B0400000000000000" pitchFamily="34" charset="-128"/>
                      </a:endParaRPr>
                    </a:p>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b="1">
                          <a:solidFill>
                            <a:srgbClr val="081E24"/>
                          </a:solidFill>
                          <a:latin typeface="Yu Gothic" panose="020B0400000000000000" pitchFamily="34" charset="-128"/>
                          <a:ea typeface="Yu Gothic" panose="020B0400000000000000" pitchFamily="34" charset="-128"/>
                        </a:rPr>
                        <a:t>アピール</a:t>
                      </a:r>
                      <a:endParaRPr lang="en-US" altLang="ja-JP" sz="900" b="1" dirty="0">
                        <a:solidFill>
                          <a:srgbClr val="081E24"/>
                        </a:solidFill>
                        <a:latin typeface="Yu Gothic" panose="020B0400000000000000" pitchFamily="34" charset="-128"/>
                        <a:ea typeface="Yu Gothic" panose="020B0400000000000000" pitchFamily="34" charset="-128"/>
                      </a:endParaRPr>
                    </a:p>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b="1">
                          <a:solidFill>
                            <a:srgbClr val="081E24"/>
                          </a:solidFill>
                          <a:latin typeface="Yu Gothic" panose="020B0400000000000000" pitchFamily="34" charset="-128"/>
                          <a:ea typeface="Yu Gothic" panose="020B0400000000000000" pitchFamily="34" charset="-128"/>
                        </a:rPr>
                        <a:t>ポイント</a:t>
                      </a:r>
                      <a:endParaRPr lang="en-US" altLang="ja-JP" sz="900" b="1" dirty="0">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en-US" altLang="ja-JP" sz="900" b="1" dirty="0">
                          <a:solidFill>
                            <a:srgbClr val="081E24"/>
                          </a:solidFill>
                          <a:effectLst/>
                          <a:latin typeface="Yu Gothic" panose="020B0400000000000000" pitchFamily="34" charset="-128"/>
                          <a:ea typeface="Yu Gothic" panose="020B0400000000000000" pitchFamily="34" charset="-128"/>
                        </a:rPr>
                        <a:t>1. </a:t>
                      </a:r>
                      <a:r>
                        <a:rPr lang="ja-JP" altLang="en-US" sz="900" b="1">
                          <a:solidFill>
                            <a:srgbClr val="081E24"/>
                          </a:solidFill>
                          <a:effectLst/>
                          <a:latin typeface="Yu Gothic" panose="020B0400000000000000" pitchFamily="34" charset="-128"/>
                          <a:ea typeface="Yu Gothic" panose="020B0400000000000000" pitchFamily="34" charset="-128"/>
                        </a:rPr>
                        <a:t>戦略性</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a:spcBef>
                          <a:spcPts val="300"/>
                        </a:spcBef>
                        <a:buNone/>
                      </a:pPr>
                      <a:r>
                        <a:rPr lang="ja-JP" altLang="en-US" sz="900">
                          <a:solidFill>
                            <a:srgbClr val="081E24"/>
                          </a:solidFill>
                          <a:effectLst/>
                          <a:latin typeface="Yu Gothic" panose="020B0400000000000000" pitchFamily="34" charset="-128"/>
                          <a:ea typeface="Yu Gothic" panose="020B0400000000000000" pitchFamily="34" charset="-128"/>
                        </a:rPr>
                        <a:t>「組織の成⻑戦略に対してインパクトをもたらしているか」という観点で、アピールポイントを記入してください。（本テキストを削除の上、全角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300</a:t>
                      </a:r>
                      <a:r>
                        <a:rPr lang="ja-JP" altLang="en-US" sz="900">
                          <a:solidFill>
                            <a:srgbClr val="081E24"/>
                          </a:solidFill>
                          <a:effectLst/>
                          <a:latin typeface="Yu Gothic" panose="020B0400000000000000" pitchFamily="34" charset="-128"/>
                          <a:ea typeface="Yu Gothic" panose="020B0400000000000000" pitchFamily="34" charset="-128"/>
                        </a:rPr>
                        <a:t>文字以内）</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1953495105"/>
                  </a:ext>
                </a:extLst>
              </a:tr>
              <a:tr h="660027">
                <a:tc vMerge="1">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endParaRPr lang="ja-JP" altLang="en-US" sz="1050" b="1">
                        <a:solidFill>
                          <a:srgbClr val="081E24"/>
                        </a:solidFill>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en-US" altLang="ja-JP" sz="900" b="1" dirty="0">
                          <a:solidFill>
                            <a:srgbClr val="081E24"/>
                          </a:solidFill>
                          <a:effectLst/>
                          <a:latin typeface="Yu Gothic" panose="020B0400000000000000" pitchFamily="34" charset="-128"/>
                          <a:ea typeface="Yu Gothic" panose="020B0400000000000000" pitchFamily="34" charset="-128"/>
                        </a:rPr>
                        <a:t>2. </a:t>
                      </a:r>
                      <a:r>
                        <a:rPr lang="ja-JP" altLang="en-US" sz="900" b="1">
                          <a:solidFill>
                            <a:srgbClr val="081E24"/>
                          </a:solidFill>
                          <a:effectLst/>
                          <a:latin typeface="Yu Gothic" panose="020B0400000000000000" pitchFamily="34" charset="-128"/>
                          <a:ea typeface="Yu Gothic" panose="020B0400000000000000" pitchFamily="34" charset="-128"/>
                        </a:rPr>
                        <a:t>⾰新性</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a:solidFill>
                            <a:srgbClr val="081E24"/>
                          </a:solidFill>
                          <a:effectLst/>
                          <a:latin typeface="Yu Gothic" panose="020B0400000000000000" pitchFamily="34" charset="-128"/>
                          <a:ea typeface="Yu Gothic" panose="020B0400000000000000" pitchFamily="34" charset="-128"/>
                        </a:rPr>
                        <a:t>「創意⼯夫がなされ、従来⼿法と⽐較して新規性・独⾃性があるか」という観点で、アピールポイントを記入してください。（本テキストを削除の上、全角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300</a:t>
                      </a:r>
                      <a:r>
                        <a:rPr lang="ja-JP" altLang="en-US" sz="900">
                          <a:solidFill>
                            <a:srgbClr val="081E24"/>
                          </a:solidFill>
                          <a:effectLst/>
                          <a:latin typeface="Yu Gothic" panose="020B0400000000000000" pitchFamily="34" charset="-128"/>
                          <a:ea typeface="Yu Gothic" panose="020B0400000000000000" pitchFamily="34" charset="-128"/>
                        </a:rPr>
                        <a:t>文字以内）</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2047879441"/>
                  </a:ext>
                </a:extLst>
              </a:tr>
              <a:tr h="660027">
                <a:tc vMerge="1">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endParaRPr lang="ja-JP" altLang="en-US" sz="1050" b="1">
                        <a:solidFill>
                          <a:srgbClr val="081E24"/>
                        </a:solidFill>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en-US" altLang="ja-JP" sz="900" b="1" dirty="0">
                          <a:solidFill>
                            <a:srgbClr val="081E24"/>
                          </a:solidFill>
                          <a:effectLst/>
                          <a:latin typeface="Yu Gothic" panose="020B0400000000000000" pitchFamily="34" charset="-128"/>
                          <a:ea typeface="Yu Gothic" panose="020B0400000000000000" pitchFamily="34" charset="-128"/>
                        </a:rPr>
                        <a:t>3. </a:t>
                      </a:r>
                      <a:r>
                        <a:rPr lang="ja-JP" altLang="en-US" sz="900" b="1">
                          <a:solidFill>
                            <a:srgbClr val="081E24"/>
                          </a:solidFill>
                          <a:effectLst/>
                          <a:latin typeface="Yu Gothic" panose="020B0400000000000000" pitchFamily="34" charset="-128"/>
                          <a:ea typeface="Yu Gothic" panose="020B0400000000000000" pitchFamily="34" charset="-128"/>
                        </a:rPr>
                        <a:t>安全性</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a:solidFill>
                            <a:srgbClr val="081E24"/>
                          </a:solidFill>
                          <a:effectLst/>
                          <a:latin typeface="Yu Gothic" panose="020B0400000000000000" pitchFamily="34" charset="-128"/>
                          <a:ea typeface="Yu Gothic" panose="020B0400000000000000" pitchFamily="34" charset="-128"/>
                        </a:rPr>
                        <a:t>「ガバナンスの観点でリスク回避が実現されているか」という観点で、アピールポイントを記入してください。（本テキストを削除の上、全角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300</a:t>
                      </a:r>
                      <a:r>
                        <a:rPr lang="ja-JP" altLang="en-US" sz="900">
                          <a:solidFill>
                            <a:srgbClr val="081E24"/>
                          </a:solidFill>
                          <a:effectLst/>
                          <a:latin typeface="Yu Gothic" panose="020B0400000000000000" pitchFamily="34" charset="-128"/>
                          <a:ea typeface="Yu Gothic" panose="020B0400000000000000" pitchFamily="34" charset="-128"/>
                        </a:rPr>
                        <a:t>文字以内）</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1707448908"/>
                  </a:ext>
                </a:extLst>
              </a:tr>
              <a:tr h="660027">
                <a:tc vMerge="1">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endParaRPr lang="ja-JP" altLang="en-US" sz="1050" b="1">
                        <a:solidFill>
                          <a:srgbClr val="081E24"/>
                        </a:solidFill>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en-US" altLang="ja-JP" sz="900" b="1" dirty="0">
                          <a:solidFill>
                            <a:srgbClr val="081E24"/>
                          </a:solidFill>
                          <a:effectLst/>
                          <a:latin typeface="Yu Gothic" panose="020B0400000000000000" pitchFamily="34" charset="-128"/>
                          <a:ea typeface="Yu Gothic" panose="020B0400000000000000" pitchFamily="34" charset="-128"/>
                        </a:rPr>
                        <a:t>4. </a:t>
                      </a:r>
                      <a:r>
                        <a:rPr lang="ja-JP" altLang="en-US" sz="900" b="1">
                          <a:solidFill>
                            <a:srgbClr val="081E24"/>
                          </a:solidFill>
                          <a:effectLst/>
                          <a:latin typeface="Yu Gothic" panose="020B0400000000000000" pitchFamily="34" charset="-128"/>
                          <a:ea typeface="Yu Gothic" panose="020B0400000000000000" pitchFamily="34" charset="-128"/>
                        </a:rPr>
                        <a:t>定量性</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a:solidFill>
                            <a:srgbClr val="081E24"/>
                          </a:solidFill>
                          <a:effectLst/>
                          <a:latin typeface="Yu Gothic" panose="020B0400000000000000" pitchFamily="34" charset="-128"/>
                          <a:ea typeface="Yu Gothic" panose="020B0400000000000000" pitchFamily="34" charset="-128"/>
                        </a:rPr>
                        <a:t>「施策の</a:t>
                      </a:r>
                      <a:r>
                        <a:rPr lang="en" altLang="ja-JP" sz="900" dirty="0">
                          <a:solidFill>
                            <a:srgbClr val="081E24"/>
                          </a:solidFill>
                          <a:effectLst/>
                          <a:latin typeface="Yu Gothic" panose="020B0400000000000000" pitchFamily="34" charset="-128"/>
                          <a:ea typeface="Yu Gothic" panose="020B0400000000000000" pitchFamily="34" charset="-128"/>
                        </a:rPr>
                        <a:t>KPI</a:t>
                      </a:r>
                      <a:r>
                        <a:rPr lang="ja-JP" altLang="en-US" sz="900">
                          <a:solidFill>
                            <a:srgbClr val="081E24"/>
                          </a:solidFill>
                          <a:effectLst/>
                          <a:latin typeface="Yu Gothic" panose="020B0400000000000000" pitchFamily="34" charset="-128"/>
                          <a:ea typeface="Yu Gothic" panose="020B0400000000000000" pitchFamily="34" charset="-128"/>
                        </a:rPr>
                        <a:t>や⼈事評価などが適切に設計され、定量的に可視化されているか」という観点で、アピールポイントを記入してください。（本テキストを削除の上、全角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300</a:t>
                      </a:r>
                      <a:r>
                        <a:rPr lang="ja-JP" altLang="en-US" sz="900">
                          <a:solidFill>
                            <a:srgbClr val="081E24"/>
                          </a:solidFill>
                          <a:effectLst/>
                          <a:latin typeface="Yu Gothic" panose="020B0400000000000000" pitchFamily="34" charset="-128"/>
                          <a:ea typeface="Yu Gothic" panose="020B0400000000000000" pitchFamily="34" charset="-128"/>
                        </a:rPr>
                        <a:t>文字以内）</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430554924"/>
                  </a:ext>
                </a:extLst>
              </a:tr>
              <a:tr h="660027">
                <a:tc vMerge="1">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endParaRPr lang="ja-JP" altLang="en-US" sz="1050" b="1">
                        <a:solidFill>
                          <a:srgbClr val="081E24"/>
                        </a:solidFill>
                        <a:latin typeface="Yu Gothic" panose="020B0400000000000000" pitchFamily="34" charset="-128"/>
                        <a:ea typeface="Yu Gothic" panose="020B0400000000000000" pitchFamily="34" charset="-128"/>
                      </a:endParaRP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en-US" altLang="ja-JP" sz="900" b="1" dirty="0">
                          <a:solidFill>
                            <a:srgbClr val="081E24"/>
                          </a:solidFill>
                          <a:effectLst/>
                          <a:latin typeface="Yu Gothic" panose="020B0400000000000000" pitchFamily="34" charset="-128"/>
                          <a:ea typeface="Yu Gothic" panose="020B0400000000000000" pitchFamily="34" charset="-128"/>
                        </a:rPr>
                        <a:t>5. </a:t>
                      </a:r>
                      <a:r>
                        <a:rPr lang="ja-JP" altLang="en-US" sz="900" b="1">
                          <a:solidFill>
                            <a:srgbClr val="081E24"/>
                          </a:solidFill>
                          <a:effectLst/>
                          <a:latin typeface="Yu Gothic" panose="020B0400000000000000" pitchFamily="34" charset="-128"/>
                          <a:ea typeface="Yu Gothic" panose="020B0400000000000000" pitchFamily="34" charset="-128"/>
                        </a:rPr>
                        <a:t>将来性</a:t>
                      </a:r>
                      <a:endParaRPr lang="ja-JP" altLang="en-US" sz="900" b="1">
                        <a:solidFill>
                          <a:srgbClr val="081E24"/>
                        </a:solidFill>
                        <a:latin typeface="Yu Gothic" panose="020B0400000000000000" pitchFamily="34" charset="-128"/>
                        <a:ea typeface="Yu Gothic" panose="020B0400000000000000" pitchFamily="34" charset="-128"/>
                      </a:endParaRPr>
                    </a:p>
                  </a:txBody>
                  <a:tcPr anchor="ct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tc>
                  <a: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lang="ja-JP" altLang="en-US" sz="900">
                          <a:solidFill>
                            <a:srgbClr val="081E24"/>
                          </a:solidFill>
                          <a:effectLst/>
                          <a:latin typeface="Yu Gothic" panose="020B0400000000000000" pitchFamily="34" charset="-128"/>
                          <a:ea typeface="Yu Gothic" panose="020B0400000000000000" pitchFamily="34" charset="-128"/>
                        </a:rPr>
                        <a:t>「⼈材移動なども考慮した持続可能性や⻑期的な発展可能性が⾒込めるか」という観点で、アピールポイントを記入してください。（本テキストを削除の上、全角</a:t>
                      </a:r>
                      <a:r>
                        <a:rPr lang="en-US" altLang="ja-JP" sz="900" dirty="0">
                          <a:solidFill>
                            <a:srgbClr val="081E24"/>
                          </a:solidFill>
                          <a:effectLst/>
                          <a:latin typeface="Yu Gothic" panose="020B0400000000000000" pitchFamily="34" charset="-128"/>
                          <a:ea typeface="Yu Gothic" panose="020B0400000000000000" pitchFamily="34" charset="-128"/>
                        </a:rPr>
                        <a:t>300</a:t>
                      </a:r>
                      <a:r>
                        <a:rPr lang="ja-JP" altLang="en-US" sz="900">
                          <a:solidFill>
                            <a:srgbClr val="081E24"/>
                          </a:solidFill>
                          <a:effectLst/>
                          <a:latin typeface="Yu Gothic" panose="020B0400000000000000" pitchFamily="34" charset="-128"/>
                          <a:ea typeface="Yu Gothic" panose="020B0400000000000000" pitchFamily="34" charset="-128"/>
                        </a:rPr>
                        <a:t>文字以内）</a:t>
                      </a:r>
                    </a:p>
                  </a:txBody>
                  <a:tcPr>
                    <a:lnL w="12700" cap="flat" cmpd="sng" algn="ctr">
                      <a:solidFill>
                        <a:srgbClr val="081E24"/>
                      </a:solidFill>
                      <a:prstDash val="solid"/>
                      <a:round/>
                      <a:headEnd type="none" w="med" len="med"/>
                      <a:tailEnd type="none" w="med" len="med"/>
                    </a:lnL>
                    <a:lnR w="12700" cap="flat" cmpd="sng" algn="ctr">
                      <a:solidFill>
                        <a:srgbClr val="081E24"/>
                      </a:solidFill>
                      <a:prstDash val="solid"/>
                      <a:round/>
                      <a:headEnd type="none" w="med" len="med"/>
                      <a:tailEnd type="none" w="med" len="med"/>
                    </a:lnR>
                    <a:lnT w="12700" cap="flat" cmpd="sng" algn="ctr">
                      <a:solidFill>
                        <a:srgbClr val="081E24"/>
                      </a:solidFill>
                      <a:prstDash val="solid"/>
                      <a:round/>
                      <a:headEnd type="none" w="med" len="med"/>
                      <a:tailEnd type="none" w="med" len="med"/>
                    </a:lnT>
                    <a:lnB w="12700" cap="flat" cmpd="sng" algn="ctr">
                      <a:solidFill>
                        <a:srgbClr val="081E24"/>
                      </a:solidFill>
                      <a:prstDash val="solid"/>
                      <a:round/>
                      <a:headEnd type="none" w="med" len="med"/>
                      <a:tailEnd type="none" w="med" len="med"/>
                    </a:lnB>
                    <a:solidFill>
                      <a:srgbClr val="E5E7EA"/>
                    </a:solidFill>
                  </a:tcPr>
                </a:tc>
                <a:extLst>
                  <a:ext uri="{0D108BD9-81ED-4DB2-BD59-A6C34878D82A}">
                    <a16:rowId xmlns:a16="http://schemas.microsoft.com/office/drawing/2014/main" val="1237550108"/>
                  </a:ext>
                </a:extLst>
              </a:tr>
            </a:tbl>
          </a:graphicData>
        </a:graphic>
      </p:graphicFrame>
      <p:sp>
        <p:nvSpPr>
          <p:cNvPr id="10" name="テキスト ボックス 9">
            <a:extLst>
              <a:ext uri="{FF2B5EF4-FFF2-40B4-BE49-F238E27FC236}">
                <a16:creationId xmlns:a16="http://schemas.microsoft.com/office/drawing/2014/main" id="{74CF9AFE-8D2C-CEBE-1008-9FE911549E08}"/>
              </a:ext>
            </a:extLst>
          </p:cNvPr>
          <p:cNvSpPr txBox="1"/>
          <p:nvPr/>
        </p:nvSpPr>
        <p:spPr>
          <a:xfrm>
            <a:off x="226968" y="237721"/>
            <a:ext cx="1786889" cy="261610"/>
          </a:xfrm>
          <a:prstGeom prst="rect">
            <a:avLst/>
          </a:prstGeom>
          <a:noFill/>
          <a:ln>
            <a:solidFill>
              <a:srgbClr val="E5E7EA"/>
            </a:solidFill>
          </a:ln>
        </p:spPr>
        <p:txBody>
          <a:bodyPr wrap="square" rtlCol="0">
            <a:spAutoFit/>
          </a:bodyPr>
          <a:lstStyle/>
          <a:p>
            <a:r>
              <a:rPr kumimoji="1" lang="ja-JP" altLang="en-US" sz="1100">
                <a:solidFill>
                  <a:srgbClr val="E5E7EA"/>
                </a:solidFill>
                <a:latin typeface="Yu Gothic" panose="020B0400000000000000" pitchFamily="34" charset="-128"/>
                <a:ea typeface="Yu Gothic" panose="020B0400000000000000" pitchFamily="34" charset="-128"/>
              </a:rPr>
              <a:t>エントリー概要シート</a:t>
            </a:r>
          </a:p>
        </p:txBody>
      </p:sp>
      <p:pic>
        <p:nvPicPr>
          <p:cNvPr id="4" name="図 3" descr="挿絵 が含まれている画像&#10;&#10;AI 生成コンテンツは誤りを含む可能性があります。">
            <a:extLst>
              <a:ext uri="{FF2B5EF4-FFF2-40B4-BE49-F238E27FC236}">
                <a16:creationId xmlns:a16="http://schemas.microsoft.com/office/drawing/2014/main" id="{225FDCD2-AEF2-E9BF-7F74-81144A7243CA}"/>
              </a:ext>
            </a:extLst>
          </p:cNvPr>
          <p:cNvPicPr>
            <a:picLocks noChangeAspect="1"/>
          </p:cNvPicPr>
          <p:nvPr/>
        </p:nvPicPr>
        <p:blipFill>
          <a:blip r:embed="rId3"/>
          <a:stretch>
            <a:fillRect/>
          </a:stretch>
        </p:blipFill>
        <p:spPr>
          <a:xfrm>
            <a:off x="10580009" y="151954"/>
            <a:ext cx="1361620" cy="47930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3947"/>
        </a:soli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59020" y="824592"/>
            <a:ext cx="9520989" cy="5587094"/>
          </a:xfrm>
          <a:prstGeom prst="rect">
            <a:avLst/>
          </a:prstGeom>
        </p:spPr>
        <p:txBody>
          <a:bodyPr>
            <a:normAutofit/>
          </a:bodyPr>
          <a:lstStyle/>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＜備考＞</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・本ページ以降に、取り組みの詳細がわかる参考資料を追加してください。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・参考資料の</a:t>
            </a:r>
            <a:r>
              <a:rPr lang="en-US" altLang="ja-JP" sz="1050" dirty="0">
                <a:solidFill>
                  <a:srgbClr val="E5E7EA"/>
                </a:solidFill>
                <a:latin typeface="Yu Gothic" panose="020B0400000000000000" pitchFamily="34" charset="-128"/>
                <a:ea typeface="Yu Gothic" panose="020B0400000000000000" pitchFamily="34" charset="-128"/>
              </a:rPr>
              <a:t>1</a:t>
            </a:r>
            <a:r>
              <a:rPr lang="ja-JP" altLang="en-US" sz="1050">
                <a:solidFill>
                  <a:srgbClr val="E5E7EA"/>
                </a:solidFill>
                <a:latin typeface="Yu Gothic" panose="020B0400000000000000" pitchFamily="34" charset="-128"/>
                <a:ea typeface="Yu Gothic" panose="020B0400000000000000" pitchFamily="34" charset="-128"/>
              </a:rPr>
              <a:t>ページ目は「タイトルスライド」とし、エントリー概要シートに記載の「取り組みテーマ」をタイトルとしてください。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・参考資料は</a:t>
            </a:r>
            <a:r>
              <a:rPr lang="en-US" altLang="ja-JP" sz="1050" dirty="0">
                <a:solidFill>
                  <a:srgbClr val="E5E7EA"/>
                </a:solidFill>
                <a:latin typeface="Yu Gothic" panose="020B0400000000000000" pitchFamily="34" charset="-128"/>
                <a:ea typeface="Yu Gothic" panose="020B0400000000000000" pitchFamily="34" charset="-128"/>
              </a:rPr>
              <a:t>10</a:t>
            </a:r>
            <a:r>
              <a:rPr lang="ja-JP" altLang="en-US" sz="1050">
                <a:solidFill>
                  <a:srgbClr val="E5E7EA"/>
                </a:solidFill>
                <a:latin typeface="Yu Gothic" panose="020B0400000000000000" pitchFamily="34" charset="-128"/>
                <a:ea typeface="Yu Gothic" panose="020B0400000000000000" pitchFamily="34" charset="-128"/>
              </a:rPr>
              <a:t>ページ以内（エントリー概要シートを除く）でご提出ください。</a:t>
            </a:r>
            <a:r>
              <a:rPr lang="en-US" altLang="ja-JP" sz="1050" dirty="0">
                <a:solidFill>
                  <a:srgbClr val="E5E7EA"/>
                </a:solidFill>
                <a:latin typeface="Yu Gothic" panose="020B0400000000000000" pitchFamily="34" charset="-128"/>
                <a:ea typeface="Yu Gothic" panose="020B0400000000000000" pitchFamily="34" charset="-128"/>
              </a:rPr>
              <a:t>11</a:t>
            </a:r>
            <a:r>
              <a:rPr lang="ja-JP" altLang="en-US" sz="1050">
                <a:solidFill>
                  <a:srgbClr val="E5E7EA"/>
                </a:solidFill>
                <a:latin typeface="Yu Gothic" panose="020B0400000000000000" pitchFamily="34" charset="-128"/>
                <a:ea typeface="Yu Gothic" panose="020B0400000000000000" pitchFamily="34" charset="-128"/>
              </a:rPr>
              <a:t>ページ以降の内容は審査対象外とします。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・ファイル形式は「</a:t>
            </a:r>
            <a:r>
              <a:rPr lang="en-US" altLang="ja-JP" sz="1050" dirty="0">
                <a:solidFill>
                  <a:srgbClr val="E5E7EA"/>
                </a:solidFill>
                <a:latin typeface="Yu Gothic" panose="020B0400000000000000" pitchFamily="34" charset="-128"/>
                <a:ea typeface="Yu Gothic" panose="020B0400000000000000" pitchFamily="34" charset="-128"/>
              </a:rPr>
              <a:t>PDF</a:t>
            </a:r>
            <a:r>
              <a:rPr lang="ja-JP" altLang="en-US" sz="1050">
                <a:solidFill>
                  <a:srgbClr val="E5E7EA"/>
                </a:solidFill>
                <a:latin typeface="Yu Gothic" panose="020B0400000000000000" pitchFamily="34" charset="-128"/>
                <a:ea typeface="Yu Gothic" panose="020B0400000000000000" pitchFamily="34" charset="-128"/>
              </a:rPr>
              <a:t>」でご提出ください。アニメーションや埋め込まれた動画は再生ができませんので、審査対象外とします。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・スライドのサイズは変更せず、「</a:t>
            </a:r>
            <a:r>
              <a:rPr lang="en-US" altLang="ja-JP" sz="1050" dirty="0">
                <a:solidFill>
                  <a:srgbClr val="E5E7EA"/>
                </a:solidFill>
                <a:latin typeface="Yu Gothic" panose="020B0400000000000000" pitchFamily="34" charset="-128"/>
                <a:ea typeface="Yu Gothic" panose="020B0400000000000000" pitchFamily="34" charset="-128"/>
              </a:rPr>
              <a:t>16:9</a:t>
            </a:r>
            <a:r>
              <a:rPr lang="ja-JP" altLang="en-US" sz="1050">
                <a:solidFill>
                  <a:srgbClr val="E5E7EA"/>
                </a:solidFill>
                <a:latin typeface="Yu Gothic" panose="020B0400000000000000" pitchFamily="34" charset="-128"/>
                <a:ea typeface="Yu Gothic" panose="020B0400000000000000" pitchFamily="34" charset="-128"/>
              </a:rPr>
              <a:t>」のままご提出ください。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・特殊なフォントを使用されている場合、文字化けなどが起きる場合がございます。あらかじめご確認の上、ご提出ください。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・参考資料は一次審査を中心に利用しますが、各種広報活動などで紹介・掲載される可能性があります。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　詳細はエントリーフォームに記載の注意事項をご確認ください。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・二次審査以降では、あらためて資料内容を修正し、ご提出いただける機会がございます。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・本エントリーシートは「</a:t>
            </a:r>
            <a:r>
              <a:rPr lang="en-US" altLang="ja-JP" sz="1050" dirty="0">
                <a:solidFill>
                  <a:srgbClr val="E5E7EA"/>
                </a:solidFill>
                <a:latin typeface="Yu Gothic" panose="020B0400000000000000" pitchFamily="34" charset="-128"/>
                <a:ea typeface="Yu Gothic" panose="020B0400000000000000" pitchFamily="34" charset="-128"/>
              </a:rPr>
              <a:t>7</a:t>
            </a:r>
            <a:r>
              <a:rPr lang="ja-JP" altLang="en-US" sz="1050">
                <a:solidFill>
                  <a:srgbClr val="E5E7EA"/>
                </a:solidFill>
                <a:latin typeface="Yu Gothic" panose="020B0400000000000000" pitchFamily="34" charset="-128"/>
                <a:ea typeface="Yu Gothic" panose="020B0400000000000000" pitchFamily="34" charset="-128"/>
              </a:rPr>
              <a:t>月</a:t>
            </a:r>
            <a:r>
              <a:rPr lang="en-US" altLang="ja-JP" sz="1050" dirty="0">
                <a:solidFill>
                  <a:srgbClr val="E5E7EA"/>
                </a:solidFill>
                <a:latin typeface="Yu Gothic" panose="020B0400000000000000" pitchFamily="34" charset="-128"/>
                <a:ea typeface="Yu Gothic" panose="020B0400000000000000" pitchFamily="34" charset="-128"/>
              </a:rPr>
              <a:t>31</a:t>
            </a:r>
            <a:r>
              <a:rPr lang="ja-JP" altLang="en-US" sz="1050">
                <a:solidFill>
                  <a:srgbClr val="E5E7EA"/>
                </a:solidFill>
                <a:latin typeface="Yu Gothic" panose="020B0400000000000000" pitchFamily="34" charset="-128"/>
                <a:ea typeface="Yu Gothic" panose="020B0400000000000000" pitchFamily="34" charset="-128"/>
              </a:rPr>
              <a:t>日</a:t>
            </a:r>
            <a:r>
              <a:rPr lang="en-US" altLang="ja-JP" sz="1050" dirty="0">
                <a:solidFill>
                  <a:srgbClr val="E5E7EA"/>
                </a:solidFill>
                <a:latin typeface="Yu Gothic" panose="020B0400000000000000" pitchFamily="34" charset="-128"/>
                <a:ea typeface="Yu Gothic" panose="020B0400000000000000" pitchFamily="34" charset="-128"/>
              </a:rPr>
              <a:t>(</a:t>
            </a:r>
            <a:r>
              <a:rPr lang="ja-JP" altLang="en-US" sz="1050">
                <a:solidFill>
                  <a:srgbClr val="E5E7EA"/>
                </a:solidFill>
                <a:latin typeface="Yu Gothic" panose="020B0400000000000000" pitchFamily="34" charset="-128"/>
                <a:ea typeface="Yu Gothic" panose="020B0400000000000000" pitchFamily="34" charset="-128"/>
              </a:rPr>
              <a:t>木</a:t>
            </a:r>
            <a:r>
              <a:rPr lang="en-US" altLang="ja-JP" sz="1050" dirty="0">
                <a:solidFill>
                  <a:srgbClr val="E5E7EA"/>
                </a:solidFill>
                <a:latin typeface="Yu Gothic" panose="020B0400000000000000" pitchFamily="34" charset="-128"/>
                <a:ea typeface="Yu Gothic" panose="020B0400000000000000" pitchFamily="34" charset="-128"/>
              </a:rPr>
              <a:t>)23:59</a:t>
            </a:r>
            <a:r>
              <a:rPr lang="ja-JP" altLang="en-US" sz="1050">
                <a:solidFill>
                  <a:srgbClr val="E5E7EA"/>
                </a:solidFill>
                <a:latin typeface="Yu Gothic" panose="020B0400000000000000" pitchFamily="34" charset="-128"/>
                <a:ea typeface="Yu Gothic" panose="020B0400000000000000" pitchFamily="34" charset="-128"/>
              </a:rPr>
              <a:t>」までにご提出ください。エントリー締切後の再提出および修正・変更のご依頼は対応いたしかねます。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・エントリーに関するご不明点は、</a:t>
            </a:r>
            <a:r>
              <a:rPr lang="en-US" altLang="ja-JP" sz="1050" dirty="0">
                <a:solidFill>
                  <a:srgbClr val="E5E7EA"/>
                </a:solidFill>
                <a:latin typeface="Yu Gothic" panose="020B0400000000000000" pitchFamily="34" charset="-128"/>
                <a:ea typeface="Yu Gothic" panose="020B0400000000000000" pitchFamily="34" charset="-128"/>
              </a:rPr>
              <a:t>GenAI HR Awards 2025 </a:t>
            </a:r>
            <a:r>
              <a:rPr lang="ja-JP" altLang="en-US" sz="1050">
                <a:solidFill>
                  <a:srgbClr val="E5E7EA"/>
                </a:solidFill>
                <a:latin typeface="Yu Gothic" panose="020B0400000000000000" pitchFamily="34" charset="-128"/>
                <a:ea typeface="Yu Gothic" panose="020B0400000000000000" pitchFamily="34" charset="-128"/>
              </a:rPr>
              <a:t>事務局（</a:t>
            </a:r>
            <a:r>
              <a:rPr lang="en-US" altLang="ja-JP" sz="1050" dirty="0" err="1">
                <a:solidFill>
                  <a:srgbClr val="E5E7EA"/>
                </a:solidFill>
                <a:latin typeface="Yu Gothic" panose="020B0400000000000000" pitchFamily="34" charset="-128"/>
                <a:ea typeface="Yu Gothic" panose="020B0400000000000000" pitchFamily="34" charset="-128"/>
              </a:rPr>
              <a:t>pr@guga.or.jp</a:t>
            </a:r>
            <a:r>
              <a:rPr lang="ja-JP" altLang="en-US" sz="1050">
                <a:solidFill>
                  <a:srgbClr val="E5E7EA"/>
                </a:solidFill>
                <a:latin typeface="Yu Gothic" panose="020B0400000000000000" pitchFamily="34" charset="-128"/>
                <a:ea typeface="Yu Gothic" panose="020B0400000000000000" pitchFamily="34" charset="-128"/>
              </a:rPr>
              <a:t>）宛にメールでお問い合わせください。</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　なお、アワードとしての公平性や、運営の安定性を担保する観点から、お問い合わせへの回答を控える場合がございます。</a:t>
            </a:r>
            <a:endParaRPr lang="en-US" altLang="ja-JP" sz="1050" dirty="0">
              <a:solidFill>
                <a:srgbClr val="E5E7EA"/>
              </a:solidFill>
              <a:latin typeface="Yu Gothic" panose="020B0400000000000000" pitchFamily="34" charset="-128"/>
              <a:ea typeface="Yu Gothic" panose="020B0400000000000000" pitchFamily="34" charset="-128"/>
            </a:endParaRPr>
          </a:p>
          <a:p>
            <a:pPr marL="0" indent="0">
              <a:spcBef>
                <a:spcPts val="600"/>
              </a:spcBef>
              <a:buNone/>
            </a:pPr>
            <a:r>
              <a:rPr lang="ja-JP" altLang="en-US" sz="1050">
                <a:solidFill>
                  <a:srgbClr val="E5E7EA"/>
                </a:solidFill>
                <a:latin typeface="Yu Gothic" panose="020B0400000000000000" pitchFamily="34" charset="-128"/>
                <a:ea typeface="Yu Gothic" panose="020B0400000000000000" pitchFamily="34" charset="-128"/>
              </a:rPr>
              <a:t>　また、お問い合わせ状況を問わず、基本的にエントリー締切の延長対応はいたしかねますので、時間に余裕を持ってお問い合わせください。</a:t>
            </a:r>
            <a:endParaRPr lang="en-US" altLang="ja-JP" sz="1050" dirty="0">
              <a:solidFill>
                <a:srgbClr val="E5E7EA"/>
              </a:solidFill>
              <a:latin typeface="Yu Gothic" panose="020B0400000000000000" pitchFamily="34" charset="-128"/>
              <a:ea typeface="Yu Gothic" panose="020B0400000000000000" pitchFamily="34" charset="-128"/>
            </a:endParaRPr>
          </a:p>
        </p:txBody>
      </p:sp>
      <p:pic>
        <p:nvPicPr>
          <p:cNvPr id="2" name="図 1" descr="挿絵 が含まれている画像&#10;&#10;AI 生成コンテンツは誤りを含む可能性があります。">
            <a:extLst>
              <a:ext uri="{FF2B5EF4-FFF2-40B4-BE49-F238E27FC236}">
                <a16:creationId xmlns:a16="http://schemas.microsoft.com/office/drawing/2014/main" id="{12C363B4-1039-65CB-0612-34177B2795C9}"/>
              </a:ext>
            </a:extLst>
          </p:cNvPr>
          <p:cNvPicPr>
            <a:picLocks noChangeAspect="1"/>
          </p:cNvPicPr>
          <p:nvPr/>
        </p:nvPicPr>
        <p:blipFill>
          <a:blip r:embed="rId3"/>
          <a:stretch>
            <a:fillRect/>
          </a:stretch>
        </p:blipFill>
        <p:spPr>
          <a:xfrm>
            <a:off x="10580009" y="151954"/>
            <a:ext cx="1361620" cy="47930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367</TotalTime>
  <Words>742</Words>
  <Application>Microsoft Macintosh PowerPoint</Application>
  <PresentationFormat>ワイド画面</PresentationFormat>
  <Paragraphs>53</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Yu Gothic</vt:lpstr>
      <vt:lpstr>Yu Gothic</vt:lpstr>
      <vt:lpstr>Arial</vt:lpstr>
      <vt:lpstr>Office Theme</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18860</cp:lastModifiedBy>
  <cp:revision>5</cp:revision>
  <dcterms:created xsi:type="dcterms:W3CDTF">2013-01-27T09:14:16Z</dcterms:created>
  <dcterms:modified xsi:type="dcterms:W3CDTF">2025-06-20T08:26:15Z</dcterms:modified>
  <cp:category/>
</cp:coreProperties>
</file>